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765" r:id="rId3"/>
    <p:sldId id="922" r:id="rId4"/>
    <p:sldId id="397" r:id="rId5"/>
    <p:sldId id="2501" r:id="rId6"/>
    <p:sldId id="6504" r:id="rId7"/>
    <p:sldId id="2505" r:id="rId8"/>
    <p:sldId id="264" r:id="rId9"/>
    <p:sldId id="265" r:id="rId10"/>
    <p:sldId id="263" r:id="rId11"/>
    <p:sldId id="6506" r:id="rId12"/>
    <p:sldId id="6507" r:id="rId13"/>
    <p:sldId id="6505" r:id="rId14"/>
    <p:sldId id="931" r:id="rId15"/>
    <p:sldId id="2504" r:id="rId16"/>
    <p:sldId id="6508" r:id="rId17"/>
    <p:sldId id="909" r:id="rId18"/>
    <p:sldId id="6497" r:id="rId19"/>
    <p:sldId id="6500" r:id="rId20"/>
    <p:sldId id="6501" r:id="rId21"/>
    <p:sldId id="6502" r:id="rId22"/>
    <p:sldId id="6503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DED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9" autoAdjust="0"/>
    <p:restoredTop sz="95988"/>
  </p:normalViewPr>
  <p:slideViewPr>
    <p:cSldViewPr snapToGrid="0" snapToObjects="1">
      <p:cViewPr varScale="1">
        <p:scale>
          <a:sx n="66" d="100"/>
          <a:sy n="66" d="100"/>
        </p:scale>
        <p:origin x="6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0449A-BDB2-E14E-9D27-B36056E8A519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20A6-BBAF-6441-B734-F97F55B4A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0188" y="803275"/>
            <a:ext cx="7137401" cy="4016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4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10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7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11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12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6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13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14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15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787" indent="-282757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393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3058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089" indent="-226332" defTabSz="91674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119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150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814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3845" indent="-226332" defTabSz="916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30970-CC0E-4EF1-AA2C-16D9C54A6C22}" type="slidenum">
              <a:rPr lang="ru-RU" altLang="ru-RU">
                <a:latin typeface="Times New Roman" panose="02020603050405020304" pitchFamily="18" charset="0"/>
              </a:rPr>
              <a:t>16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5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B8858-4A95-1C49-AEA3-1C51F83A8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4FD74-2A1D-A049-8AF3-038F682C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54DB2-B398-E94A-B7B7-0C6C3DEF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D52D6-5F50-4D4C-A14A-35A8D8FF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46772-A6D2-B54C-BE69-618CEC4E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0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5B1FB-8945-4746-9A6D-1A74FF7C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91438E-B28D-8C42-8C49-1DE62DF8A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7ACF34-57D8-8945-94F5-5D590AFF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18C68-701C-AA4F-867F-FA78BF08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01F78-F0A6-7E44-A7F1-7FC55F5D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B6B97C-CF63-1D42-9306-D948C4107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B08C49-EF2B-A94B-A541-2E3CA4C10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7E02CD-6CFC-F64B-ACFC-EE75C845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B1F5B-7B98-0C41-9C7D-16F44150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C3472-05D5-A140-B86B-DBBFC115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2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948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325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395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393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813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090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5670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16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EC3D-118C-0942-B6B3-47D70A89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62783-562E-A649-BD08-000795B00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FCE8A6-182A-7C4B-B718-AD463A3F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ACA8B-7599-814E-AA26-04F83F92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C96AF-1EAB-5F4B-B6EC-45AF416D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78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3678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36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921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6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4C64A-C1FE-0044-AE95-B161CA7A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4B4E86-9F81-6E48-B113-C38EFE4A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6A3C-CD0D-1F46-84B2-49FADDAD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807DF-1C29-C440-BA7E-5095C03D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91D39-E95A-D947-B690-E573230F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7E860-975C-9749-9ADD-DC4548E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EA774-5348-1744-AC56-7F9ABED90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39192B-9232-AF4E-BC52-E97A23946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F2FA0-515A-BC43-A968-E34ABE6D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863BE-F87D-C34E-930B-B973C4B4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D266F5-7837-6547-AC9A-C9EFFFB2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4EBF3-66E1-D44A-B082-B03DA27E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78696A-1801-1947-8530-DB7E70AD7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45D510-9E42-9F47-AEC7-5A191E4E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F91AEA-895E-FF44-9171-5A3AF0BE6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9750F7-DB0E-AD42-BEFE-0E52C086D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5E6DA9-99AD-8643-BFFB-B936A745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A28473-9F4F-DE4B-8418-784B624D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FCA0E7-7E30-8A4C-A81C-3DDFD6C8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5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1919C-D4BC-7740-839B-81E11869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9B3FC-4A8D-8B45-925C-7844CFCE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4C8B4-AD73-5D4E-ADC8-3A56F210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C4286A-EE81-9E48-90B0-79ACCCAB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222484-3C7F-5A4C-9F0D-82F2C3F7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2BE867-6A4C-DD49-A908-44CEE86A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DFC4CA-5B84-AF47-AA41-85CAD32D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5C4B7-56C9-C545-BA38-11CFDAF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1A120-F44F-B043-A1D8-51E6EE90B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63B454-8F2A-8A4C-AD03-9C28C19C0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8719C1-EC31-344C-A13F-12123B86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2B0BF-21B6-9343-99D3-3B4DF6AC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E20B30-0820-EB4C-ABE1-E1C909D7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61EF5-F083-C64E-A00F-8F5A4A2B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C12D26-C6AD-1D4F-BF6A-2DE2780DC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D58AC1-6393-8A44-8219-B2F9095F6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9BCF9-2C40-6B40-977D-DAA6852F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27313C-0179-7F44-B3E6-546D9525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EFBAB1-5AF2-5641-9501-209668D4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9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3D47-8E72-9444-8889-581AB207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42F89-883F-0546-A7FF-315A5B87C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DEB569-7252-5C46-894E-778B88185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2D4B8-10DA-0A49-B488-41ED6987C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E92A5-6D8A-8546-9462-3DF68594C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103-3CB5-8345-9D97-4B4B47B6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11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ormativ.kontur.ru/document?moduleid=1&amp;documentid=481064#l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mativ.kontur.ru/document?moduleid=1&amp;documentid=476930#l37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524000" y="2278064"/>
            <a:ext cx="9144000" cy="13669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cap="all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b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готовности муниципальных образований </a:t>
            </a:r>
            <a:b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отопительному периоду 2025-2026 гг. </a:t>
            </a:r>
            <a:b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kumimoji="1"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1" y="5922060"/>
            <a:ext cx="853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марта 2026 г.</a:t>
            </a:r>
          </a:p>
          <a:p>
            <a:pPr algn="ctr">
              <a:defRPr/>
            </a:pPr>
            <a:r>
              <a:rPr kumimoji="1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grpSp>
        <p:nvGrpSpPr>
          <p:cNvPr id="2053" name="Group 36"/>
          <p:cNvGrpSpPr/>
          <p:nvPr/>
        </p:nvGrpSpPr>
        <p:grpSpPr bwMode="auto">
          <a:xfrm>
            <a:off x="1524000" y="136526"/>
            <a:ext cx="9144000" cy="1636713"/>
            <a:chOff x="0" y="-251"/>
            <a:chExt cx="5760" cy="1031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1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1952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52400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0741" y="6381323"/>
            <a:ext cx="730424" cy="352127"/>
          </a:xfrm>
        </p:spPr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12B1C-AF8B-4EF9-BDC1-0940AB834CA6}"/>
              </a:ext>
            </a:extLst>
          </p:cNvPr>
          <p:cNvSpPr txBox="1"/>
          <p:nvPr/>
        </p:nvSpPr>
        <p:spPr>
          <a:xfrm>
            <a:off x="1386840" y="5636643"/>
            <a:ext cx="941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Все замечания отражены в особых мнениях к Акту оценки и направлены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Комиссии органов местного самоуправления для учета в оценочных листах.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92944" y="28720"/>
            <a:ext cx="7506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Информация по проверочным мероприятиям, в отношении организаций в сфере теплоснабжения.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ED34F30-FFEC-4208-B1B0-CB55D8263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24645"/>
              </p:ext>
            </p:extLst>
          </p:nvPr>
        </p:nvGraphicFramePr>
        <p:xfrm>
          <a:off x="736919" y="1116667"/>
          <a:ext cx="10767104" cy="4309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024">
                  <a:extLst>
                    <a:ext uri="{9D8B030D-6E8A-4147-A177-3AD203B41FA5}">
                      <a16:colId xmlns:a16="http://schemas.microsoft.com/office/drawing/2014/main" val="3714057975"/>
                    </a:ext>
                  </a:extLst>
                </a:gridCol>
              </a:tblGrid>
              <a:tr h="526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Субъект Российской Федерации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выявленных нарушений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проверенных проверок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Прокуратура</a:t>
                      </a:r>
                      <a:endParaRPr lang="ru-RU" sz="1400" dirty="0"/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02277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1 716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0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Костромская область 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3 219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80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5 547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58393"/>
      </p:ext>
    </p:extLst>
  </p:cSld>
  <p:clrMapOvr>
    <a:masterClrMapping/>
  </p:clrMapOvr>
  <p:transition spd="med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0741" y="6381323"/>
            <a:ext cx="730424" cy="352127"/>
          </a:xfrm>
        </p:spPr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12B1C-AF8B-4EF9-BDC1-0940AB834CA6}"/>
              </a:ext>
            </a:extLst>
          </p:cNvPr>
          <p:cNvSpPr txBox="1"/>
          <p:nvPr/>
        </p:nvSpPr>
        <p:spPr>
          <a:xfrm>
            <a:off x="1386840" y="5636643"/>
            <a:ext cx="941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Все замечания отражены в особых мнениях к Акту оценки и направлены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Комиссии органов местного самоуправления для учета в оценочных листах.</a:t>
            </a: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92944" y="28720"/>
            <a:ext cx="7506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Участие в Комиссиях органов местного самоуправления по оценке готовности теплоснабжающих организаций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62455EB-24BC-4FE3-8C8D-15D4118AC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63155"/>
              </p:ext>
            </p:extLst>
          </p:nvPr>
        </p:nvGraphicFramePr>
        <p:xfrm>
          <a:off x="644433" y="1204287"/>
          <a:ext cx="11112138" cy="4358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220">
                  <a:extLst>
                    <a:ext uri="{9D8B030D-6E8A-4147-A177-3AD203B41FA5}">
                      <a16:colId xmlns:a16="http://schemas.microsoft.com/office/drawing/2014/main" val="711327544"/>
                    </a:ext>
                  </a:extLst>
                </a:gridCol>
                <a:gridCol w="25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4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Российской</a:t>
                      </a:r>
                      <a:r>
                        <a:rPr lang="ru-RU" sz="18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Комиссий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оцененных организаций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выявленных замечаний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3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3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3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3394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3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3878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301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3864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3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714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17229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24838"/>
      </p:ext>
    </p:extLst>
  </p:cSld>
  <p:clrMapOvr>
    <a:masterClrMapping/>
  </p:clrMapOvr>
  <p:transition spd="med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40416" y="6245225"/>
            <a:ext cx="370384" cy="476250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0DA97-10DE-4B80-84DE-EC879EE58E65}"/>
              </a:ext>
            </a:extLst>
          </p:cNvPr>
          <p:cNvSpPr txBox="1"/>
          <p:nvPr/>
        </p:nvSpPr>
        <p:spPr>
          <a:xfrm>
            <a:off x="1726223" y="1388792"/>
            <a:ext cx="8690258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ряду с тем, что Центральным управлением проведена работа в комиссиях разных уровней (по оценке теплоснабжающих организаций и муниципалитетов) и Правила 2234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выдавать паспорта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остаются не устранёнными замечания, влияющие на безаварийное прохождение отопительного периода, такие как:</a:t>
            </a:r>
          </a:p>
          <a:p>
            <a:pPr algn="just">
              <a:tabLst>
                <a:tab pos="450215" algn="l"/>
                <a:tab pos="63055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лицензии и объектов ОПО в адресном перечне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эксплуатация теплоэнергетического оборудования сверх ресурса.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 противоаварийных и противопожарных тренировок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выполнение (в полном объеме) требований по проведению испытаний трубопроводов тепловых сетей, наладки котельного оборудования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эксплуатация зданий и сооружений с нарушениями обязательных требований.</a:t>
            </a:r>
          </a:p>
        </p:txBody>
      </p:sp>
      <p:pic>
        <p:nvPicPr>
          <p:cNvPr id="9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92944" y="28720"/>
            <a:ext cx="7506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prstClr val="white"/>
                </a:solidFill>
              </a:rPr>
              <a:t>Проблемные вопросы при оценке готовности муниципальных образований к отопительному периоду 2025–2026 гг.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690704282"/>
      </p:ext>
    </p:extLst>
  </p:cSld>
  <p:clrMapOvr>
    <a:masterClrMapping/>
  </p:clrMapOvr>
  <p:transition spd="med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710741" y="6381323"/>
            <a:ext cx="730424" cy="352127"/>
          </a:xfrm>
        </p:spPr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9336"/>
              </p:ext>
            </p:extLst>
          </p:nvPr>
        </p:nvGraphicFramePr>
        <p:xfrm>
          <a:off x="1765157" y="1912594"/>
          <a:ext cx="8640964" cy="4060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71132754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333">
                  <a:extLst>
                    <a:ext uri="{9D8B030D-6E8A-4147-A177-3AD203B41FA5}">
                      <a16:colId xmlns:a16="http://schemas.microsoft.com/office/drawing/2014/main" val="912214431"/>
                    </a:ext>
                  </a:extLst>
                </a:gridCol>
                <a:gridCol w="907480">
                  <a:extLst>
                    <a:ext uri="{9D8B030D-6E8A-4147-A177-3AD203B41FA5}">
                      <a16:colId xmlns:a16="http://schemas.microsoft.com/office/drawing/2014/main" val="4277307522"/>
                    </a:ext>
                  </a:extLst>
                </a:gridCol>
                <a:gridCol w="907480">
                  <a:extLst>
                    <a:ext uri="{9D8B030D-6E8A-4147-A177-3AD203B41FA5}">
                      <a16:colId xmlns:a16="http://schemas.microsoft.com/office/drawing/2014/main" val="2593551702"/>
                    </a:ext>
                  </a:extLst>
                </a:gridCol>
                <a:gridCol w="90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Российской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Готов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Готов с условиями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готов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Получено паспортов готовности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готовности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2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8 593 826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2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1 193 308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66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1 448 768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2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952 152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566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1 187 558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2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566 266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13 941 878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9525" marR="9525" marT="9525" marB="0"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1180" y="995739"/>
            <a:ext cx="8768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готовности муниципальных образований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управления Ростехнадзора  к отопительному периоду 2025-2026 гг.</a:t>
            </a:r>
          </a:p>
        </p:txBody>
      </p:sp>
      <p:pic>
        <p:nvPicPr>
          <p:cNvPr id="8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4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446919469"/>
      </p:ext>
    </p:extLst>
  </p:cSld>
  <p:clrMapOvr>
    <a:masterClrMapping/>
  </p:clrMapOvr>
  <p:transition spd="med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92944" y="28720"/>
            <a:ext cx="7506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prstClr val="white"/>
                </a:solidFill>
              </a:rPr>
              <a:t>Проблемные вопросы при оценке готовности муниципальных образований к отопительному периоду 2025–2026 гг.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420CFC4-A9D2-43BE-B6C3-EE5F1E9F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622" y="350758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i="1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6FCA917-0C7A-4108-AD79-EC0BE6FB9634}"/>
              </a:ext>
            </a:extLst>
          </p:cNvPr>
          <p:cNvSpPr/>
          <p:nvPr/>
        </p:nvSpPr>
        <p:spPr>
          <a:xfrm>
            <a:off x="1524000" y="159305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Номер слайда 4">
            <a:extLst>
              <a:ext uri="{FF2B5EF4-FFF2-40B4-BE49-F238E27FC236}">
                <a16:creationId xmlns:a16="http://schemas.microsoft.com/office/drawing/2014/main" id="{EF8734C4-5E70-4090-A19E-C88C2F986820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9C98F1-825C-4C61-A27D-9C9DFCE1946A}"/>
              </a:ext>
            </a:extLst>
          </p:cNvPr>
          <p:cNvSpPr/>
          <p:nvPr/>
        </p:nvSpPr>
        <p:spPr>
          <a:xfrm>
            <a:off x="1546622" y="2144767"/>
            <a:ext cx="8874545" cy="375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в полном объеме согласования порядка ликвидаций аварийных ситуаций в системах теплоснабжения с учетом межведомственного взаимодействия.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актуализированной схемы теплоснабжения.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проведение оценки обеспечения готовности всех объектов теплоснабжения  теплоснабжающих организаций.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Отсутствие в оценочных листах теплоснабжающих организаций замечаний и сроков их устранения.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Отсутствие сведений об участии представителя органа государственной власти субъекта Российской Федерации в области жилищных отношений.</a:t>
            </a:r>
            <a:r>
              <a:rPr lang="ru-RU" sz="2000" dirty="0"/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EEB71064-B513-45C1-8176-22CC23B2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314" y="954908"/>
            <a:ext cx="8295619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влияющие на снижение индекса готовности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образований к отопительному периоду 2025-2026 гг.</a:t>
            </a:r>
          </a:p>
        </p:txBody>
      </p:sp>
    </p:spTree>
    <p:extLst>
      <p:ext uri="{BB962C8B-B14F-4D97-AF65-F5344CB8AC3E}">
        <p14:creationId xmlns:p14="http://schemas.microsoft.com/office/powerpoint/2010/main" val="701463918"/>
      </p:ext>
    </p:extLst>
  </p:cSld>
  <p:clrMapOvr>
    <a:masterClrMapping/>
  </p:clrMapOvr>
  <p:transition spd="med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017" y="1039675"/>
            <a:ext cx="100540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информировании должностных лиц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проверки Центральным управлением Ростехнадзора муниципальных образований (количество писем)</a:t>
            </a: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4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B217449-17E2-4205-B316-04CD1664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41663"/>
              </p:ext>
            </p:extLst>
          </p:nvPr>
        </p:nvGraphicFramePr>
        <p:xfrm>
          <a:off x="838200" y="2240004"/>
          <a:ext cx="10515601" cy="4284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56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Российской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писем</a:t>
                      </a: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Губернаторам</a:t>
                      </a: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Главным федеральным инспекторам</a:t>
                      </a: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Прокурорам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Заместителям губернаторов,</a:t>
                      </a: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региональным министрам (руководителям департаментов)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65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25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</a:t>
                      </a:r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75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65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34065"/>
      </p:ext>
    </p:extLst>
  </p:cSld>
  <p:clrMapOvr>
    <a:masterClrMapping/>
  </p:clrMapOvr>
  <p:transition spd="med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47339"/>
              </p:ext>
            </p:extLst>
          </p:nvPr>
        </p:nvGraphicFramePr>
        <p:xfrm>
          <a:off x="1991544" y="2492896"/>
          <a:ext cx="8352928" cy="3684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762">
                  <a:extLst>
                    <a:ext uri="{9D8B030D-6E8A-4147-A177-3AD203B41FA5}">
                      <a16:colId xmlns:a16="http://schemas.microsoft.com/office/drawing/2014/main" val="511467909"/>
                    </a:ext>
                  </a:extLst>
                </a:gridCol>
              </a:tblGrid>
              <a:tr h="1004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Субъект Российской </a:t>
                      </a:r>
                      <a:r>
                        <a:rPr lang="ru-RU" sz="1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председательством Руководителя</a:t>
                      </a: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marL="457200" marR="0" lvl="1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marL="457200" marR="0" lvl="1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</a:t>
                      </a:r>
                      <a:r>
                        <a:rPr lang="ru-RU" sz="18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14">
                <a:tc>
                  <a:txBody>
                    <a:bodyPr/>
                    <a:lstStyle/>
                    <a:p>
                      <a:pPr marL="457200" marR="0" lvl="1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marL="457200" marR="0" lvl="1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F6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1360" y="1039675"/>
            <a:ext cx="7951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консультационно–методических мероприятиях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вопросам оценки готовности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отопительному периоду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(совещания, технические учебы, консультации, рабочие встречи)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4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</p:spTree>
  </p:cSld>
  <p:clrMapOvr>
    <a:masterClrMapping/>
  </p:clrMapOvr>
  <p:transition spd="med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3160-0AB1-4B6B-897D-76FF2DE3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AAD0CF-304A-D25D-47C7-B0E966A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7103532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AE5213-1FC5-B0FB-8E29-4FF1FCD0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4" y="935283"/>
            <a:ext cx="6062638" cy="5829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7C252-9DB7-39AA-AC3D-F8DD9D2569E5}"/>
              </a:ext>
            </a:extLst>
          </p:cNvPr>
          <p:cNvSpPr txBox="1"/>
          <p:nvPr/>
        </p:nvSpPr>
        <p:spPr>
          <a:xfrm>
            <a:off x="6795304" y="1547137"/>
            <a:ext cx="531518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муниципалитетов, 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РСО</a:t>
            </a:r>
          </a:p>
          <a:p>
            <a:pPr algn="ctr">
              <a:spcBef>
                <a:spcPts val="1600"/>
              </a:spcBef>
            </a:pPr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331 котельная</a:t>
            </a:r>
          </a:p>
          <a:p>
            <a:pPr marL="914400" lvl="1" indent="-457200">
              <a:spcBef>
                <a:spcPts val="160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Балашиха </a:t>
            </a:r>
            <a:b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МУП «БКС» </a:t>
            </a:r>
          </a:p>
          <a:p>
            <a:pPr marL="914400" lvl="1" indent="-457200">
              <a:spcBef>
                <a:spcPts val="160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м.о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Можайский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АО «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Мособлтепло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  <a:p>
            <a:pPr marL="914400" lvl="1" indent="-457200">
              <a:spcBef>
                <a:spcPts val="160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Мытищи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АО «Мытищинская теплосеть» </a:t>
            </a:r>
          </a:p>
          <a:p>
            <a:pPr marL="914400" lvl="1" indent="-457200">
              <a:spcBef>
                <a:spcPts val="160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Одинцовский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АО «Одинцовская теплосеть»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МУП</a:t>
            </a:r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«ЖКХ Назарьево»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МП «Звенигородские инженерные сети»</a:t>
            </a:r>
          </a:p>
          <a:p>
            <a:pPr marL="914400" lvl="1" indent="-457200">
              <a:spcBef>
                <a:spcPts val="1600"/>
              </a:spcBef>
              <a:buFont typeface="+mj-lt"/>
              <a:buAutoNum type="arabicPeriod"/>
            </a:pPr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Подольск </a:t>
            </a:r>
            <a:b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МУП «Подольская теплосеть» </a:t>
            </a:r>
          </a:p>
        </p:txBody>
      </p:sp>
      <p:sp>
        <p:nvSpPr>
          <p:cNvPr id="2" name="Google Shape;261;p35">
            <a:extLst>
              <a:ext uri="{FF2B5EF4-FFF2-40B4-BE49-F238E27FC236}">
                <a16:creationId xmlns:a16="http://schemas.microsoft.com/office/drawing/2014/main" id="{4995223B-B468-6370-BEE4-63A0999F750B}"/>
              </a:ext>
            </a:extLst>
          </p:cNvPr>
          <p:cNvSpPr txBox="1"/>
          <p:nvPr/>
        </p:nvSpPr>
        <p:spPr>
          <a:xfrm>
            <a:off x="7063779" y="838237"/>
            <a:ext cx="477823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Ростехнадз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63021" y="227675"/>
            <a:ext cx="54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ЦИФРОВАЯ КОТЕЛЬНАЯ</a:t>
            </a:r>
            <a:endParaRPr lang="en-US" altLang="ru-RU" sz="2400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39605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3160-0AB1-4B6B-897D-76FF2DE3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AAD0CF-304A-D25D-47C7-B0E966A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7103532"/>
          </a:xfrm>
          <a:prstGeom prst="rect">
            <a:avLst/>
          </a:prstGeom>
          <a:solidFill>
            <a:schemeClr val="bg1">
              <a:alpha val="98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29FAE-1EA2-4562-833F-EFFDDC8E0EE4}"/>
              </a:ext>
            </a:extLst>
          </p:cNvPr>
          <p:cNvSpPr txBox="1"/>
          <p:nvPr/>
        </p:nvSpPr>
        <p:spPr>
          <a:xfrm>
            <a:off x="500692" y="1335775"/>
            <a:ext cx="1122867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Согласован перечень документов (сведений, реквизитов, атрибутов и форм) для оценки готовности к отопительному периоду для размещения в электронном виде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Осуществлена разработка шаблонов документации, необходимой для проведения оценки готовности к отопительному периоду, предназначенных как для предоставления в Ростехнадзор, так и для использования в сервисе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Проводилась методическая помощь по разъяснению порядка проведения оценки обеспечения готовности к отопительному периоду.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 бизнес процесс и схема работы системы.</a:t>
            </a:r>
            <a:endParaRPr lang="ru-RU" sz="24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63021" y="58777"/>
            <a:ext cx="546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Подготовительный этап работы Ростехнадзора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21891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3160-0AB1-4B6B-897D-76FF2DE3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AAD0CF-304A-D25D-47C7-B0E966A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7103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29FAE-1EA2-4562-833F-EFFDDC8E0EE4}"/>
              </a:ext>
            </a:extLst>
          </p:cNvPr>
          <p:cNvSpPr txBox="1"/>
          <p:nvPr/>
        </p:nvSpPr>
        <p:spPr>
          <a:xfrm>
            <a:off x="399290" y="1170047"/>
            <a:ext cx="11228679" cy="549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оценка документации в отношении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81 организации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842 объектов теплоснабжения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муниципальных образования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программе реализована техническая возможность: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загрузки документов, согласование показателей Оценочных листов, формирование и подписание ЭЦП Актов оценки обеспечения готовности и Паспортов обеспечения готовности.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 соответствии с этапами, определенными Постановлением, со стороны сотрудников Управления выполнены в полном объеме и в установленные сроки.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работы в системе все выявляемые недостатки оперативно направлялис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 разработчикам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63021" y="58777"/>
            <a:ext cx="546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Апробация системы сотрудниками Ростехнадзора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8057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78" y="2188517"/>
            <a:ext cx="4727833" cy="3127905"/>
          </a:xfrm>
          <a:prstGeom prst="rect">
            <a:avLst/>
          </a:prstGeom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46622" y="350758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0" y="159305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3236511" y="4957669"/>
            <a:ext cx="2464594" cy="689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(28)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5611855" y="4443207"/>
            <a:ext cx="404394" cy="5399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03513" y="3655136"/>
            <a:ext cx="2299097" cy="6895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(56)</a:t>
            </a:r>
          </a:p>
        </p:txBody>
      </p:sp>
      <p:cxnSp>
        <p:nvCxnSpPr>
          <p:cNvPr id="57" name="Прямая со стрелкой 56"/>
          <p:cNvCxnSpPr>
            <a:stCxn id="56" idx="3"/>
          </p:cNvCxnSpPr>
          <p:nvPr/>
        </p:nvCxnSpPr>
        <p:spPr>
          <a:xfrm>
            <a:off x="4002609" y="3999911"/>
            <a:ext cx="1182794" cy="30816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703512" y="2570019"/>
            <a:ext cx="2301848" cy="689551"/>
          </a:xfrm>
          <a:prstGeom prst="round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Тверская область</a:t>
            </a:r>
          </a:p>
          <a:p>
            <a:pPr>
              <a:defRPr/>
            </a:pPr>
            <a:r>
              <a:rPr lang="ru-RU" sz="1800" dirty="0"/>
              <a:t> (39)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989667" y="2866460"/>
            <a:ext cx="896275" cy="20869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20653" y="3616195"/>
            <a:ext cx="2264602" cy="6895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Костромская область   (32)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7426511" y="4114361"/>
            <a:ext cx="771521" cy="230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456296" y="5066082"/>
            <a:ext cx="2286032" cy="68955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(50)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H="1" flipV="1">
            <a:off x="6407705" y="4451944"/>
            <a:ext cx="384703" cy="58374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50829" y="2322007"/>
            <a:ext cx="2307464" cy="6895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Ярославская область</a:t>
            </a:r>
          </a:p>
          <a:p>
            <a:r>
              <a:rPr lang="ru-RU" sz="1800" dirty="0"/>
              <a:t> (19)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6662797" y="2830103"/>
            <a:ext cx="288032" cy="55676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17758" y="6140653"/>
            <a:ext cx="8099957" cy="3830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муниципальных образований, подлежащих проверке:    224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24000" y="1593057"/>
            <a:ext cx="9121378" cy="46521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17714" y="6245225"/>
            <a:ext cx="293086" cy="476250"/>
          </a:xfrm>
        </p:spPr>
        <p:txBody>
          <a:bodyPr/>
          <a:lstStyle/>
          <a:p>
            <a:fld id="{F9D46719-E1EF-4585-A0C9-5E3C3D1A801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72089" y="1111248"/>
            <a:ext cx="8493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Муниципальные образования, подлежащие оценке готовности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к отопительному периоду 2025 - 2026 гг. 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Центральным управлением Ростехнадзора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4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421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3160-0AB1-4B6B-897D-76FF2DE3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AAD0CF-304A-D25D-47C7-B0E966A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7103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29FAE-1EA2-4562-833F-EFFDDC8E0EE4}"/>
              </a:ext>
            </a:extLst>
          </p:cNvPr>
          <p:cNvSpPr txBox="1"/>
          <p:nvPr/>
        </p:nvSpPr>
        <p:spPr>
          <a:xfrm>
            <a:off x="427701" y="1403007"/>
            <a:ext cx="11228679" cy="469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Не определены временные рамки проведения оценки готовности (уведомления о начале оценки, порядок обсуждения комментариев и принятия итогового решения, очередность рассмотрения и подписания документов членами комиссии). 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Замечания не отображаются в соответствующем разделе оценочного листа, а также в Модуле не предусмотрена возможность отображения сроков устранения замечаний в оценочном листе.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Отсутствует возможность возврата на «доработку» от имени председателя (заместителя) соответствующей комиссии.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документы не могут быть признаны юридически значимыми!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63021" y="58777"/>
            <a:ext cx="54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Проблемные вопросы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03744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23160-0AB1-4B6B-897D-76FF2DE3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AAD0CF-304A-D25D-47C7-B0E966AF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1"/>
            <a:ext cx="12192000" cy="7103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7C252-9DB7-39AA-AC3D-F8DD9D2569E5}"/>
              </a:ext>
            </a:extLst>
          </p:cNvPr>
          <p:cNvSpPr txBox="1"/>
          <p:nvPr/>
        </p:nvSpPr>
        <p:spPr>
          <a:xfrm>
            <a:off x="6096000" y="1905593"/>
            <a:ext cx="5931626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запланировано не менее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муниципальных образований;</a:t>
            </a:r>
          </a:p>
          <a:p>
            <a:pPr marL="342900" indent="-34290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 теплоснабжающих и теплосетевых организаций;</a:t>
            </a:r>
          </a:p>
          <a:p>
            <a:pPr marL="342900" indent="-34290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управляющие организации;</a:t>
            </a:r>
          </a:p>
          <a:p>
            <a:pPr marL="342900" indent="-34290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объектов теплоснабжения</a:t>
            </a:r>
            <a:endParaRPr lang="ru-RU" sz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E96A3-4EBD-4B70-A7C2-53AC23B0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0" r="547" b="14718"/>
          <a:stretch/>
        </p:blipFill>
        <p:spPr>
          <a:xfrm>
            <a:off x="480535" y="940384"/>
            <a:ext cx="4839357" cy="5699369"/>
          </a:xfrm>
          <a:prstGeom prst="rect">
            <a:avLst/>
          </a:prstGeom>
        </p:spPr>
      </p:pic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63021" y="58777"/>
            <a:ext cx="546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Цифровая котельная </a:t>
            </a:r>
          </a:p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перспектива на 2026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4969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4941990" y="3416702"/>
            <a:ext cx="7020000" cy="324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РФ от 13.11.2024 № 2234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обеспечения готовности к отопительному периоду и Порядка проведения оценки обеспечения готовности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отопительному периоду»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Порядок, который устанавливает правила проведения уполномоченными органами, оценки обеспечения готовности </a:t>
            </a:r>
            <a:b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отопительному периоду.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Установлены перечни конкретных документов подтверждающих выполнение требований Правил.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 ряд требований в сфере промышленной безопасности.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Предусмотрена административная ответственность.</a:t>
            </a:r>
          </a:p>
          <a:p>
            <a:pPr algn="just"/>
            <a:endParaRPr lang="ru-RU" sz="1600" dirty="0"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4941990" y="1197226"/>
            <a:ext cx="7020000" cy="884139"/>
          </a:xfrm>
          <a:prstGeom prst="rect">
            <a:avLst/>
          </a:prstGeom>
          <a:ln w="28575">
            <a:solidFill>
              <a:schemeClr val="accent1"/>
            </a:solidFill>
            <a:prstDash val="solid"/>
          </a:ln>
        </p:spPr>
        <p:txBody>
          <a:bodyPr wrap="square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Минэнерго России от 12.03.2013 № 103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оценки готовности к отопительному периоду»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 утратившим силу</a:t>
            </a:r>
          </a:p>
        </p:txBody>
      </p:sp>
      <p:sp>
        <p:nvSpPr>
          <p:cNvPr id="2" name="TextBox 104"/>
          <p:cNvSpPr txBox="1"/>
          <p:nvPr/>
        </p:nvSpPr>
        <p:spPr>
          <a:xfrm>
            <a:off x="4941990" y="2217584"/>
            <a:ext cx="7020000" cy="1062899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noAutofit/>
          </a:bodyPr>
          <a:lstStyle/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марта </a:t>
            </a:r>
            <a:r>
              <a:rPr lang="en-US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в силу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190–ФЗ «О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теплоснабжении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обеспечения готовности к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отопительному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изменена статья 20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03D14-D6A6-FB4B-9221-D6FE66B06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03" t="2393" r="28577" b="2281"/>
          <a:stretch/>
        </p:blipFill>
        <p:spPr>
          <a:xfrm>
            <a:off x="230009" y="924795"/>
            <a:ext cx="4451528" cy="58661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83F6441-7C9C-4D99-A92C-08033D3D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708" y="6465500"/>
            <a:ext cx="309283" cy="365125"/>
          </a:xfrm>
        </p:spPr>
        <p:txBody>
          <a:bodyPr/>
          <a:lstStyle/>
          <a:p>
            <a:fld id="{6CE83103-3CB5-8345-9D97-4B4B47B6C798}" type="slidenum">
              <a:rPr lang="ru-RU" smtClean="0"/>
              <a:t>3</a:t>
            </a:fld>
            <a:endParaRPr lang="ru-RU" dirty="0"/>
          </a:p>
        </p:txBody>
      </p:sp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86358" y="135954"/>
            <a:ext cx="546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prstClr val="white"/>
                </a:solidFill>
              </a:rPr>
              <a:t>Изменение Правил обеспечения готовности </a:t>
            </a:r>
          </a:p>
          <a:p>
            <a:pPr algn="ctr">
              <a:defRPr/>
            </a:pPr>
            <a:r>
              <a:rPr lang="ru-RU" altLang="ru-RU" dirty="0">
                <a:solidFill>
                  <a:prstClr val="white"/>
                </a:solidFill>
              </a:rPr>
              <a:t>к отопительному периоду в 2025–2026 годах</a:t>
            </a:r>
            <a:endParaRPr lang="en-US" altLang="ru-RU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75531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DF98F5-8097-4045-B0C0-B821E62A349A}"/>
              </a:ext>
            </a:extLst>
          </p:cNvPr>
          <p:cNvSpPr txBox="1"/>
          <p:nvPr/>
        </p:nvSpPr>
        <p:spPr>
          <a:xfrm>
            <a:off x="214562" y="1475263"/>
            <a:ext cx="11698941" cy="5054314"/>
          </a:xfrm>
          <a:prstGeom prst="rect">
            <a:avLst/>
          </a:prstGeom>
          <a:noFill/>
          <a:ln w="25400" cap="rnd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Разработать планы подготовки к отопительному периоду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ОМСУ, ТСО, потребителей  тепловой энергии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Подлежит размещению на официальном сайте: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15 апреля для ТСО;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30 апреля для Потребителей;</a:t>
            </a:r>
          </a:p>
          <a:p>
            <a:pPr marL="285750" indent="-285750" algn="just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15 мая для Муниципального образования.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Утвердить (актуализировать) порядок (план) действий по ликвидации последствий аварийных ситуаций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сфере теплоснабжения в муниципальном образовании (в том числе с применением электронного моделирования аварийных ситуаций).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Подлежит размещению на официальном сайте до 1 апреля.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Утвердить (актуализировать) схему теплоснабжения в соответствии с требованиями к схемам теплоснабжения, порядку их разработки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от 22 февраля 2012 г. N 154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Подлежит актуализации до 1 июля.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2D173-BCCC-487F-A98D-91D1FB06E448}"/>
              </a:ext>
            </a:extLst>
          </p:cNvPr>
          <p:cNvSpPr txBox="1"/>
          <p:nvPr/>
        </p:nvSpPr>
        <p:spPr>
          <a:xfrm>
            <a:off x="1043286" y="981652"/>
            <a:ext cx="10943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– текущий отопительный период.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52ECA5-F169-4C40-92D9-63CBDBFD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903" y="6347015"/>
            <a:ext cx="228600" cy="365125"/>
          </a:xfrm>
        </p:spPr>
        <p:txBody>
          <a:bodyPr/>
          <a:lstStyle/>
          <a:p>
            <a:fld id="{E7E913D8-9CD6-4AD3-A091-34EDA066976B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Ростехнадзо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86358" y="135954"/>
            <a:ext cx="54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Подготовка к отопительному периоду</a:t>
            </a:r>
            <a:endParaRPr lang="en-US" altLang="ru-RU" sz="24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98356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52ECA5-F169-4C40-92D9-63CBDBFD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903" y="6347015"/>
            <a:ext cx="228600" cy="365125"/>
          </a:xfrm>
        </p:spPr>
        <p:txBody>
          <a:bodyPr/>
          <a:lstStyle/>
          <a:p>
            <a:fld id="{E7E913D8-9CD6-4AD3-A091-34EDA066976B}" type="slidenum">
              <a:rPr lang="ru-RU" smtClean="0"/>
              <a:t>5</a:t>
            </a:fld>
            <a:endParaRPr lang="ru-RU" dirty="0"/>
          </a:p>
        </p:txBody>
      </p:sp>
      <p:pic>
        <p:nvPicPr>
          <p:cNvPr id="6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86358" y="135954"/>
            <a:ext cx="54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Подготовка к отопительному периоду</a:t>
            </a:r>
            <a:endParaRPr lang="en-US" altLang="ru-RU" sz="2400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0C21D02-DB07-40E7-902D-9F8889DA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6"/>
            <a:ext cx="7886700" cy="356649"/>
          </a:xfrm>
        </p:spPr>
        <p:txBody>
          <a:bodyPr anchor="ctr" anchorCtr="1">
            <a:normAutofit fontScale="90000"/>
          </a:bodyPr>
          <a:lstStyle/>
          <a:p>
            <a:pPr algn="just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в сфере промышленной безопасности.</a:t>
            </a:r>
          </a:p>
        </p:txBody>
      </p:sp>
      <p:sp>
        <p:nvSpPr>
          <p:cNvPr id="13" name="Номер слайда 7">
            <a:extLst>
              <a:ext uri="{FF2B5EF4-FFF2-40B4-BE49-F238E27FC236}">
                <a16:creationId xmlns:a16="http://schemas.microsoft.com/office/drawing/2014/main" id="{27C3ED14-6317-46D8-B71E-C475123EC4BE}"/>
              </a:ext>
            </a:extLst>
          </p:cNvPr>
          <p:cNvSpPr txBox="1">
            <a:spLocks/>
          </p:cNvSpPr>
          <p:nvPr/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E913D8-9CD6-4AD3-A091-34EDA066976B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0E37652-9831-471D-A676-D7350F501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91331"/>
              </p:ext>
            </p:extLst>
          </p:nvPr>
        </p:nvGraphicFramePr>
        <p:xfrm>
          <a:off x="592183" y="1602378"/>
          <a:ext cx="11092718" cy="496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851">
                  <a:extLst>
                    <a:ext uri="{9D8B030D-6E8A-4147-A177-3AD203B41FA5}">
                      <a16:colId xmlns:a16="http://schemas.microsoft.com/office/drawing/2014/main" val="1401751378"/>
                    </a:ext>
                  </a:extLst>
                </a:gridCol>
                <a:gridCol w="890435">
                  <a:extLst>
                    <a:ext uri="{9D8B030D-6E8A-4147-A177-3AD203B41FA5}">
                      <a16:colId xmlns:a16="http://schemas.microsoft.com/office/drawing/2014/main" val="3481226998"/>
                    </a:ext>
                  </a:extLst>
                </a:gridCol>
                <a:gridCol w="4720045">
                  <a:extLst>
                    <a:ext uri="{9D8B030D-6E8A-4147-A177-3AD203B41FA5}">
                      <a16:colId xmlns:a16="http://schemas.microsoft.com/office/drawing/2014/main" val="888065208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985411240"/>
                    </a:ext>
                  </a:extLst>
                </a:gridCol>
                <a:gridCol w="2279644">
                  <a:extLst>
                    <a:ext uri="{9D8B030D-6E8A-4147-A177-3AD203B41FA5}">
                      <a16:colId xmlns:a16="http://schemas.microsoft.com/office/drawing/2014/main" val="1900496922"/>
                    </a:ext>
                  </a:extLst>
                </a:gridCol>
              </a:tblGrid>
              <a:tr h="739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требование статьи 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закона о теплоснабжении</a:t>
                      </a: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требование статьи 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закона о теплоснабжении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Обязательное требование пункта 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 № 2234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Подтверждающий документ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1917493"/>
                  </a:ext>
                </a:extLst>
              </a:tr>
              <a:tr h="13367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(пункт 1 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части 4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ФЗ–190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функционирования эксплуатационной, диспетчерской и аварийной служб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предусмотренные подпунктами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9.3.3 - 9.3.8 , 19.3.10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Приказы, положения, инструкции, программы, графики и т.д.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28242"/>
                  </a:ext>
                </a:extLst>
              </a:tr>
              <a:tr h="106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(пункт 4 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части 4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ФЗ–190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качества  теплоносителей 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предусмотренные подпунктом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9.3.12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Инструкции, режимные карты,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график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химконтроля</a:t>
                      </a:r>
                      <a:endParaRPr lang="ru-RU" sz="18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02043"/>
                  </a:ext>
                </a:extLst>
              </a:tr>
              <a:tr h="1795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(пункт 7 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части 4</a:t>
                      </a: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ФЗ–190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надежного  теплоснабжения потребителей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Документы, предусмотренные подпунктами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9.3.15 и 9.3.27 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паспортов с отметками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лицензий и договоров страхования</a:t>
                      </a:r>
                    </a:p>
                  </a:txBody>
                  <a:tcPr marL="81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3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5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05434" y="6299876"/>
            <a:ext cx="371375" cy="365125"/>
          </a:xfrm>
        </p:spPr>
        <p:txBody>
          <a:bodyPr/>
          <a:lstStyle/>
          <a:p>
            <a:pPr algn="ctr"/>
            <a:fld id="{86CB4B4D-7CA3-9044-876B-883B54F8677D}" type="slidenum"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805" y="-477079"/>
            <a:ext cx="123173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038809" hangingPunct="0"/>
            <a:endParaRPr lang="ru-RU" sz="20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1C0303-56A8-AC4E-B665-90783919C80D}"/>
              </a:ext>
            </a:extLst>
          </p:cNvPr>
          <p:cNvSpPr/>
          <p:nvPr/>
        </p:nvSpPr>
        <p:spPr>
          <a:xfrm>
            <a:off x="550544" y="1049234"/>
            <a:ext cx="11026263" cy="1200329"/>
          </a:xfrm>
          <a:prstGeom prst="rect">
            <a:avLst/>
          </a:prstGeom>
          <a:ln w="19050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проведения оценки обеспечения готовности Комиссия осуществляет оценку готовности</a:t>
            </a:r>
            <a:b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объекта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оценки обеспечения готовности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устанавливает  их 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 готовности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отопительному периоду,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на основании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 готовности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работе в отопительный период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7715E0B-6237-0C43-B1D5-0FD0D36AFAC9}"/>
              </a:ext>
            </a:extLst>
          </p:cNvPr>
          <p:cNvGraphicFramePr>
            <a:graphicFrameLocks noGrp="1"/>
          </p:cNvGraphicFramePr>
          <p:nvPr/>
        </p:nvGraphicFramePr>
        <p:xfrm>
          <a:off x="550546" y="3429000"/>
          <a:ext cx="11026262" cy="256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675">
                  <a:extLst>
                    <a:ext uri="{9D8B030D-6E8A-4147-A177-3AD203B41FA5}">
                      <a16:colId xmlns:a16="http://schemas.microsoft.com/office/drawing/2014/main" val="49911589"/>
                    </a:ext>
                  </a:extLst>
                </a:gridCol>
                <a:gridCol w="4765587">
                  <a:extLst>
                    <a:ext uri="{9D8B030D-6E8A-4147-A177-3AD203B41FA5}">
                      <a16:colId xmlns:a16="http://schemas.microsoft.com/office/drawing/2014/main" val="3650401936"/>
                    </a:ext>
                  </a:extLst>
                </a:gridCol>
              </a:tblGrid>
              <a:tr h="436231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готовности 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готовности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1115217"/>
                  </a:ext>
                </a:extLst>
              </a:tr>
              <a:tr h="763405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«Не готов» 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меньше 0,8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25413"/>
                  </a:ext>
                </a:extLst>
              </a:tr>
              <a:tr h="763405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«Готов с условиями»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меньше 0,9 и больше либо равен 0,8</a:t>
                      </a:r>
                      <a:endParaRPr lang="ru-RU" sz="1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19041"/>
                  </a:ext>
                </a:extLst>
              </a:tr>
              <a:tr h="604151"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«Готов»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равен или больше 0,9</a:t>
                      </a:r>
                      <a:endParaRPr lang="ru-RU" sz="19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70354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10C5AA-AE16-EE41-B028-20094F03DE04}"/>
              </a:ext>
            </a:extLst>
          </p:cNvPr>
          <p:cNvSpPr/>
          <p:nvPr/>
        </p:nvSpPr>
        <p:spPr>
          <a:xfrm>
            <a:off x="645953" y="2408226"/>
            <a:ext cx="112787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Индекс готовности определяется как среднеарифметическое значение </a:t>
            </a:r>
            <a:b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индексов готовности объектов оценки на основании оценочного листа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-12393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45843" y="149008"/>
            <a:ext cx="7506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dirty="0">
                <a:solidFill>
                  <a:prstClr val="white"/>
                </a:solidFill>
              </a:rPr>
              <a:t>Индексы готовности к отопительному периоду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60196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FA8C1-197A-4ED5-87FD-D1393943F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51" y="105632"/>
            <a:ext cx="11383860" cy="67292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Принципиальная схема работы Комиссии Центрального управления Ростехнадзора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обеспечения готовности муниципальных образований к отопительному периоду 2025-2026 гг.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4FFFC-E4C9-4C85-91CA-B5E8CB8F86C4}"/>
              </a:ext>
            </a:extLst>
          </p:cNvPr>
          <p:cNvSpPr txBox="1"/>
          <p:nvPr/>
        </p:nvSpPr>
        <p:spPr>
          <a:xfrm>
            <a:off x="351756" y="1382558"/>
            <a:ext cx="5948375" cy="35082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 anchor="ctr" anchorCtr="0">
            <a:noAutofit/>
          </a:bodyPr>
          <a:lstStyle/>
          <a:p>
            <a:pPr marL="342900" indent="-342900"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документов.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 – согласованный с органами субъекта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Т/С – актуализированная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ТСО + Оценочные листы с замечаниями при наличии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актов и оценочных листов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«положительного» комплекта документов или неустранимых, до 15 ноября, замечаний)</a:t>
            </a:r>
          </a:p>
          <a:p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Заседание Комиссии, подписание и вручение акта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участии члена комиссии от субъекта РФ и в присутствии представителя муниципалитета)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04B27-1552-412B-ABBE-5A2D24D20EA2}"/>
              </a:ext>
            </a:extLst>
          </p:cNvPr>
          <p:cNvSpPr txBox="1"/>
          <p:nvPr/>
        </p:nvSpPr>
        <p:spPr>
          <a:xfrm>
            <a:off x="7203389" y="2800557"/>
            <a:ext cx="4913713" cy="7345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рассмотрение после устранения замечаний</a:t>
            </a:r>
          </a:p>
          <a:p>
            <a:pPr algn="ctr"/>
            <a:r>
              <a:rPr lang="ru-R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15.11.2025 повторная проверка без выдачи паспорта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30999-E688-4733-93C3-492506C88359}"/>
              </a:ext>
            </a:extLst>
          </p:cNvPr>
          <p:cNvSpPr txBox="1"/>
          <p:nvPr/>
        </p:nvSpPr>
        <p:spPr>
          <a:xfrm>
            <a:off x="6900417" y="1478376"/>
            <a:ext cx="1995458" cy="75508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паспортов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FEA5A-8FF5-4D6F-8242-7971E81DF3CC}"/>
              </a:ext>
            </a:extLst>
          </p:cNvPr>
          <p:cNvSpPr txBox="1"/>
          <p:nvPr/>
        </p:nvSpPr>
        <p:spPr>
          <a:xfrm>
            <a:off x="351757" y="842063"/>
            <a:ext cx="568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с 01.09.25 по 15.11.25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30 дней с момента поступления документов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A9EC4-4124-47C9-B854-C1E5E7E6B925}"/>
              </a:ext>
            </a:extLst>
          </p:cNvPr>
          <p:cNvSpPr txBox="1"/>
          <p:nvPr/>
        </p:nvSpPr>
        <p:spPr>
          <a:xfrm>
            <a:off x="7168392" y="2463150"/>
            <a:ext cx="49137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 в течении 14 дней с момента поступления документов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13EE5-A050-4843-98B9-F484ED8A0486}"/>
              </a:ext>
            </a:extLst>
          </p:cNvPr>
          <p:cNvSpPr txBox="1"/>
          <p:nvPr/>
        </p:nvSpPr>
        <p:spPr>
          <a:xfrm>
            <a:off x="6900417" y="866858"/>
            <a:ext cx="185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15.11.25 по 20.11.25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D93E64-FFF0-4873-B7D6-EC8EB26715C7}"/>
              </a:ext>
            </a:extLst>
          </p:cNvPr>
          <p:cNvSpPr txBox="1"/>
          <p:nvPr/>
        </p:nvSpPr>
        <p:spPr>
          <a:xfrm>
            <a:off x="9152825" y="1478376"/>
            <a:ext cx="2775653" cy="75508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 anchor="ctr" anchorCtr="0"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итогов оценки обеспечения готовности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A9F820-6393-49D2-8313-1D9348D9154D}"/>
              </a:ext>
            </a:extLst>
          </p:cNvPr>
          <p:cNvSpPr txBox="1"/>
          <p:nvPr/>
        </p:nvSpPr>
        <p:spPr>
          <a:xfrm>
            <a:off x="9503364" y="859338"/>
            <a:ext cx="185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20.11.25 до 01.12.25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7923A4-4BBC-458C-BE75-FFBF18B3402F}"/>
              </a:ext>
            </a:extLst>
          </p:cNvPr>
          <p:cNvSpPr txBox="1"/>
          <p:nvPr/>
        </p:nvSpPr>
        <p:spPr>
          <a:xfrm>
            <a:off x="8539993" y="4114258"/>
            <a:ext cx="3414718" cy="62959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>
            <a:no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подготовки посредством устранения замечаний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Номер слайда 43">
            <a:extLst>
              <a:ext uri="{FF2B5EF4-FFF2-40B4-BE49-F238E27FC236}">
                <a16:creationId xmlns:a16="http://schemas.microsoft.com/office/drawing/2014/main" id="{DACA04A6-8B3E-4A25-BB18-7A0D13C9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13D8-9CD6-4AD3-A091-34EDA066976B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6247D1D-8698-438E-A547-94B7CB8814C1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>
            <a:off x="8895875" y="1855918"/>
            <a:ext cx="2569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5FF32FF3-64ED-46BF-BE42-1C036F83ADCD}"/>
              </a:ext>
            </a:extLst>
          </p:cNvPr>
          <p:cNvSpPr txBox="1"/>
          <p:nvPr/>
        </p:nvSpPr>
        <p:spPr>
          <a:xfrm>
            <a:off x="6238653" y="3128248"/>
            <a:ext cx="96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15.11.25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E95D32-D284-4A7C-A4BE-1D5BBF204971}"/>
              </a:ext>
            </a:extLst>
          </p:cNvPr>
          <p:cNvSpPr txBox="1"/>
          <p:nvPr/>
        </p:nvSpPr>
        <p:spPr>
          <a:xfrm>
            <a:off x="410471" y="5226517"/>
            <a:ext cx="11544240" cy="152299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spcCol="36000" anchor="ctr" anchorCtr="0"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*Критически важное условие для готовности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оценочных листах ТСО, если индекс готовности не «1», обязательно должны быть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прописаны замечания и сроки устранения!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отсутствии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«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L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порядок» будет равен «0», и общий коэффициент будет не более 0,65, </a:t>
            </a:r>
            <a:br>
              <a:rPr lang="ru-RU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что означает неготовность муниципалитета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D8170FC-5609-47FA-8021-75A8C040B949}"/>
              </a:ext>
            </a:extLst>
          </p:cNvPr>
          <p:cNvSpPr txBox="1"/>
          <p:nvPr/>
        </p:nvSpPr>
        <p:spPr>
          <a:xfrm>
            <a:off x="6300131" y="4450466"/>
            <a:ext cx="2055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замечаний</a:t>
            </a: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8153E1F6-A15A-4439-8ED9-963EC5601302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300131" y="4420176"/>
            <a:ext cx="2239862" cy="8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BF234E9E-9326-4E22-81B7-DBF9E109F803}"/>
              </a:ext>
            </a:extLst>
          </p:cNvPr>
          <p:cNvCxnSpPr>
            <a:cxnSpLocks/>
          </p:cNvCxnSpPr>
          <p:nvPr/>
        </p:nvCxnSpPr>
        <p:spPr>
          <a:xfrm flipV="1">
            <a:off x="9997243" y="3535145"/>
            <a:ext cx="0" cy="57911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E1B8271F-4BAA-4CD6-BE03-E04ADC6144D6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>
            <a:off x="6512371" y="1855919"/>
            <a:ext cx="691019" cy="1311932"/>
          </a:xfrm>
          <a:prstGeom prst="bentConnector2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AED01495-ED94-4D6C-B311-9FC98F253F8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300131" y="1855918"/>
            <a:ext cx="600286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3A760-9CED-4E89-9515-F0F532DB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545" y="125222"/>
            <a:ext cx="10515600" cy="827761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индексов готовности по показателям 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муниципальных образований.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07269-7B1D-4737-8025-A6E749CB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0" y="1040500"/>
            <a:ext cx="11444439" cy="4445899"/>
          </a:xfrm>
          <a:ln w="254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значении показателя «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ПЛАС»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равным 0 индекс снижается на – 0,26 </a:t>
            </a:r>
            <a:b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будет не более 0,74 – </a:t>
            </a:r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ГОТОВ». </a:t>
            </a:r>
          </a:p>
          <a:p>
            <a:pPr marL="6858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значении показателя «Схема теплоснабжения» равным 0 индекс снижается на – 0,195 и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будет не более 0,805 – </a:t>
            </a:r>
            <a:r>
              <a:rPr lang="ru-RU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«готов с условиями».</a:t>
            </a:r>
            <a:endParaRPr lang="ru-RU" sz="2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значении показателя «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БЕСХОЗ»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равным 0 индекс снижается на – 0,195</a:t>
            </a:r>
            <a:b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будет не более 0,805 – </a:t>
            </a:r>
            <a:r>
              <a:rPr lang="ru-RU" sz="2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«готов с условиями».</a:t>
            </a:r>
          </a:p>
          <a:p>
            <a:pPr marL="6858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значении показателя «оценка обеспечения готовности ТСО» равным 0 индекс готовности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снижается на – 0,35</a:t>
            </a:r>
            <a:b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будет не более 0,65 – </a:t>
            </a:r>
            <a:r>
              <a:rPr lang="ru-RU" sz="2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ГОТОВ».</a:t>
            </a:r>
            <a:endParaRPr lang="ru-RU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C1C39F-B0B2-477F-A5B9-37B561C7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13D8-9CD6-4AD3-A091-34EDA066976B}" type="slidenum">
              <a:rPr lang="ru-RU" smtClean="0"/>
              <a:t>8</a:t>
            </a:fld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281F94-9CAC-4CCC-BC05-4009C25F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 </a:t>
            </a: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569E1-CAC1-48AB-B791-35275836920D}"/>
              </a:ext>
            </a:extLst>
          </p:cNvPr>
          <p:cNvSpPr txBox="1"/>
          <p:nvPr/>
        </p:nvSpPr>
        <p:spPr>
          <a:xfrm>
            <a:off x="229550" y="5691232"/>
            <a:ext cx="11444438" cy="106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индекс готовности в оценочных листах ТСО, не равен «1», </a:t>
            </a:r>
            <a:b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должны быть прописаны замечания и сроки устранения! </a:t>
            </a: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их отсутствии «L порядок» будет равен «0», и общий коэффициент будет не более 0,65 </a:t>
            </a:r>
          </a:p>
        </p:txBody>
      </p:sp>
    </p:spTree>
    <p:extLst>
      <p:ext uri="{BB962C8B-B14F-4D97-AF65-F5344CB8AC3E}">
        <p14:creationId xmlns:p14="http://schemas.microsoft.com/office/powerpoint/2010/main" val="14672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F52ECA5-F169-4C40-92D9-63CBDBFD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903" y="6347015"/>
            <a:ext cx="228600" cy="365125"/>
          </a:xfrm>
        </p:spPr>
        <p:txBody>
          <a:bodyPr/>
          <a:lstStyle/>
          <a:p>
            <a:fld id="{E7E913D8-9CD6-4AD3-A091-34EDA066976B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762978-57EA-425E-896E-AA7E522BC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14208"/>
            <a:ext cx="4093078" cy="55328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83EB35-FF98-42BD-9BC3-12C221F5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60" y="814208"/>
            <a:ext cx="4549887" cy="57153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11F9D1-2398-4369-A799-80C4DF8084BE}"/>
              </a:ext>
            </a:extLst>
          </p:cNvPr>
          <p:cNvSpPr/>
          <p:nvPr/>
        </p:nvSpPr>
        <p:spPr>
          <a:xfrm>
            <a:off x="3101340" y="1242060"/>
            <a:ext cx="1554480" cy="746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A7A01E-E163-4605-9223-6B6D611A9AD2}"/>
              </a:ext>
            </a:extLst>
          </p:cNvPr>
          <p:cNvSpPr/>
          <p:nvPr/>
        </p:nvSpPr>
        <p:spPr>
          <a:xfrm>
            <a:off x="8943792" y="1371600"/>
            <a:ext cx="1485900" cy="746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06563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Ростехнадз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" y="28720"/>
            <a:ext cx="675257" cy="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92944" y="28720"/>
            <a:ext cx="7506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dirty="0">
                <a:solidFill>
                  <a:prstClr val="white"/>
                </a:solidFill>
              </a:rPr>
              <a:t>Методические рекомендации Минэнерго России </a:t>
            </a:r>
            <a:br>
              <a:rPr lang="ru-RU" altLang="ru-RU" sz="2000" dirty="0">
                <a:solidFill>
                  <a:prstClr val="white"/>
                </a:solidFill>
              </a:rPr>
            </a:br>
            <a:r>
              <a:rPr lang="ru-RU" altLang="ru-RU" sz="2000" dirty="0">
                <a:solidFill>
                  <a:prstClr val="white"/>
                </a:solidFill>
              </a:rPr>
              <a:t>по оценке готовности к отопительному периоду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773DD-7470-4A03-A249-399D2E678605}"/>
              </a:ext>
            </a:extLst>
          </p:cNvPr>
          <p:cNvSpPr txBox="1"/>
          <p:nvPr/>
        </p:nvSpPr>
        <p:spPr>
          <a:xfrm>
            <a:off x="1151017" y="89176"/>
            <a:ext cx="36337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</a:p>
          <a:p>
            <a:pPr>
              <a:defRPr/>
            </a:pP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</a:t>
            </a:r>
            <a:r>
              <a:rPr lang="ru-RU" sz="1200" b="0" baseline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1594328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18161</TotalTime>
  <Words>2154</Words>
  <Application>Microsoft Office PowerPoint</Application>
  <PresentationFormat>Широкоэкранный</PresentationFormat>
  <Paragraphs>449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в сфере промышленной безопасности.</vt:lpstr>
      <vt:lpstr>Презентация PowerPoint</vt:lpstr>
      <vt:lpstr>Принципиальная схема работы Комиссии Центрального управления Ростехнадзора  по оценке обеспечения готовности муниципальных образований к отопительному периоду 2025-2026 гг.</vt:lpstr>
      <vt:lpstr>Значение индексов готовности по показателям  для муниципальных образований.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328</cp:revision>
  <cp:lastPrinted>2026-01-19T11:06:05Z</cp:lastPrinted>
  <dcterms:created xsi:type="dcterms:W3CDTF">2025-02-19T06:07:45Z</dcterms:created>
  <dcterms:modified xsi:type="dcterms:W3CDTF">2026-02-27T11:27:54Z</dcterms:modified>
</cp:coreProperties>
</file>